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87" r:id="rId3"/>
    <p:sldId id="314" r:id="rId4"/>
    <p:sldId id="313" r:id="rId5"/>
    <p:sldId id="315" r:id="rId6"/>
    <p:sldId id="281" r:id="rId7"/>
    <p:sldId id="316" r:id="rId8"/>
    <p:sldId id="291" r:id="rId9"/>
    <p:sldId id="288" r:id="rId10"/>
    <p:sldId id="296" r:id="rId11"/>
    <p:sldId id="284" r:id="rId12"/>
    <p:sldId id="311" r:id="rId13"/>
    <p:sldId id="297" r:id="rId14"/>
    <p:sldId id="298" r:id="rId15"/>
    <p:sldId id="283" r:id="rId16"/>
    <p:sldId id="286" r:id="rId17"/>
    <p:sldId id="301" r:id="rId18"/>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38" autoAdjust="0"/>
  </p:normalViewPr>
  <p:slideViewPr>
    <p:cSldViewPr>
      <p:cViewPr varScale="1">
        <p:scale>
          <a:sx n="63" d="100"/>
          <a:sy n="63" d="100"/>
        </p:scale>
        <p:origin x="77" y="4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3-2-2020</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3-2-2020</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term duurzaamheid is gedefinieerd in het VN </a:t>
            </a:r>
            <a:r>
              <a:rPr lang="nl-NL" dirty="0" err="1"/>
              <a:t>Brundtland</a:t>
            </a:r>
            <a:r>
              <a:rPr lang="nl-NL" dirty="0"/>
              <a:t>-rapport uit 1987. De Food </a:t>
            </a:r>
            <a:r>
              <a:rPr lang="nl-NL" dirty="0" err="1"/>
              <a:t>and</a:t>
            </a:r>
            <a:r>
              <a:rPr lang="nl-NL" dirty="0"/>
              <a:t> Agricultural </a:t>
            </a:r>
            <a:r>
              <a:rPr lang="nl-NL" dirty="0" err="1"/>
              <a:t>Organization</a:t>
            </a:r>
            <a:r>
              <a:rPr lang="nl-NL" dirty="0"/>
              <a:t> van de VN heeft daarvan een definitie afgeleid voor voedselpatronen: “Duurzame voedselpatronen zijn voedselpatronen met een lage milieubelasting, die bijdragen aan voedselveiligheid en gezondheid voor de huidige en toekomstige generaties. Het voorzien in de behoeften van de wereldbevolking betekent dat er voldoende, gevarieerd, gezond en veilig voedsel beschikbaar is en dat dit eerlijk verdeeld is.”</a:t>
            </a:r>
          </a:p>
          <a:p>
            <a:endParaRPr lang="nl-NL" dirty="0"/>
          </a:p>
          <a:p>
            <a:r>
              <a:rPr lang="nl-NL" dirty="0"/>
              <a:t>Er is ook een bredere definitie van duurzaamheid vanuit de overheid. Daarin betekent duurzaam voedsel een productie en consumptie met respect voor mens, dier en milieu. Het gaat bij duurzaam dus niet alleen over milieu en klimaat zoals in de eerste definitie, maar ook over andere voedselkwaliteitsaspecten zoals:</a:t>
            </a:r>
          </a:p>
          <a:p>
            <a:r>
              <a:rPr lang="nl-NL" dirty="0"/>
              <a:t>◾ Dierenwelzijn</a:t>
            </a:r>
          </a:p>
          <a:p>
            <a:r>
              <a:rPr lang="nl-NL" dirty="0"/>
              <a:t>◾ Natuurbehoud</a:t>
            </a:r>
          </a:p>
          <a:p>
            <a:r>
              <a:rPr lang="nl-NL" dirty="0"/>
              <a:t>◾ Milieu en klimaat</a:t>
            </a:r>
          </a:p>
          <a:p>
            <a:r>
              <a:rPr lang="nl-NL" dirty="0"/>
              <a:t>◾ Eerlijke handel (fair </a:t>
            </a:r>
            <a:r>
              <a:rPr lang="nl-NL" dirty="0" err="1"/>
              <a:t>trade</a:t>
            </a:r>
            <a:r>
              <a:rPr lang="nl-NL" dirty="0"/>
              <a:t>). </a:t>
            </a:r>
          </a:p>
          <a:p>
            <a:endParaRPr lang="nl-NL" dirty="0"/>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4</a:t>
            </a:fld>
            <a:endParaRPr lang="nl-NL"/>
          </a:p>
        </p:txBody>
      </p:sp>
    </p:spTree>
    <p:extLst>
      <p:ext uri="{BB962C8B-B14F-4D97-AF65-F5344CB8AC3E}">
        <p14:creationId xmlns:p14="http://schemas.microsoft.com/office/powerpoint/2010/main" val="119818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MVO?</a:t>
            </a:r>
          </a:p>
          <a:p>
            <a:endParaRPr lang="nl-NL" dirty="0"/>
          </a:p>
          <a:p>
            <a:r>
              <a:rPr lang="nl-NL" sz="1100" dirty="0"/>
              <a:t>Bedrijven hebben verschillende redenen om zich met MVO bezig te houden. In de praktijk spelen altijd meerdere motieven een rol. We onderscheiden 3 hoofdmotieven:</a:t>
            </a:r>
          </a:p>
          <a:p>
            <a:r>
              <a:rPr lang="nl-NL" sz="1100" dirty="0"/>
              <a:t> </a:t>
            </a:r>
          </a:p>
          <a:p>
            <a:r>
              <a:rPr lang="nl-NL" sz="1100" dirty="0"/>
              <a:t>MVO omdat het loont </a:t>
            </a:r>
          </a:p>
          <a:p>
            <a:r>
              <a:rPr lang="nl-NL" sz="1100" dirty="0"/>
              <a:t>MVO draagt bij aan de financiële prestaties van bedrijven. Onder meer door de stijgende vraag naar duurzame producten en diensten, maar bijvoorbeeld ook omdat MVO de arbeidsproductiviteit verhoogt. In ons dossier MVO loont vindt u alle financiële voordelen van MVO op een rij.</a:t>
            </a:r>
          </a:p>
          <a:p>
            <a:r>
              <a:rPr lang="nl-NL" sz="1100" dirty="0"/>
              <a:t> </a:t>
            </a:r>
          </a:p>
          <a:p>
            <a:r>
              <a:rPr lang="nl-NL" sz="1100" dirty="0"/>
              <a:t>MVO omdat het moet </a:t>
            </a:r>
          </a:p>
          <a:p>
            <a:r>
              <a:rPr lang="nl-NL" sz="1100" dirty="0"/>
              <a:t>Soms worden bedrijven gedwongen om zich (meer) met MVO bezig te houden. Bijvoorbeeld door consumentenboycots, mediaschandalen, stakingen of ingrijpen van de overheid. Vaak houden ze zich dan niet aan de minimale maatschappelijke normen, waardoor ze hun ‘</a:t>
            </a:r>
            <a:r>
              <a:rPr lang="nl-NL" sz="1100" dirty="0" err="1"/>
              <a:t>license</a:t>
            </a:r>
            <a:r>
              <a:rPr lang="nl-NL" sz="1100" dirty="0"/>
              <a:t> </a:t>
            </a:r>
            <a:r>
              <a:rPr lang="nl-NL" sz="1100" dirty="0" err="1"/>
              <a:t>to</a:t>
            </a:r>
            <a:r>
              <a:rPr lang="nl-NL" sz="1100" dirty="0"/>
              <a:t> </a:t>
            </a:r>
            <a:r>
              <a:rPr lang="nl-NL" sz="1100" dirty="0" err="1"/>
              <a:t>operate</a:t>
            </a:r>
            <a:r>
              <a:rPr lang="nl-NL" sz="1100" dirty="0"/>
              <a:t>’ verliezen. Bedrijven die zich met MVO bezig houden krijgen minder te maken met zulke acties en boycots.</a:t>
            </a:r>
          </a:p>
          <a:p>
            <a:r>
              <a:rPr lang="nl-NL" sz="1100" dirty="0"/>
              <a:t> </a:t>
            </a:r>
          </a:p>
          <a:p>
            <a:r>
              <a:rPr lang="nl-NL" sz="1100" dirty="0"/>
              <a:t>MVO omdat het hoort </a:t>
            </a:r>
          </a:p>
          <a:p>
            <a:r>
              <a:rPr lang="nl-NL" sz="1100" dirty="0"/>
              <a:t>Niet alleen financiële overwegingen spelen een rol bij MVO. Veel bedrijven doen het omdat zij een steentje willen bijdragen aan de maatschappij en ze het milieu niet teveel willen belasten. Ze doen aan MVO omdat ze vinden dat het hoort. Bij sommige ondernemingen, zoals </a:t>
            </a:r>
            <a:r>
              <a:rPr lang="nl-NL" sz="1100" dirty="0" err="1"/>
              <a:t>Triodos</a:t>
            </a:r>
            <a:r>
              <a:rPr lang="nl-NL" sz="1100" dirty="0"/>
              <a:t> Bank en Ecostyle, liggen ethische motieven zelfs aan de basis van het bedrijf. Duurzaamheid vormt de kern van hun bedrijfsstrategie</a:t>
            </a:r>
            <a:r>
              <a:rPr lang="nl-NL" dirty="0"/>
              <a:t>.</a:t>
            </a:r>
          </a:p>
          <a:p>
            <a:endParaRPr lang="nl-NL" dirty="0"/>
          </a:p>
        </p:txBody>
      </p:sp>
      <p:sp>
        <p:nvSpPr>
          <p:cNvPr id="4" name="Tijdelijke aanduiding voor dianummer 3"/>
          <p:cNvSpPr>
            <a:spLocks noGrp="1"/>
          </p:cNvSpPr>
          <p:nvPr>
            <p:ph type="sldNum" sz="quarter" idx="10"/>
          </p:nvPr>
        </p:nvSpPr>
        <p:spPr/>
        <p:txBody>
          <a:bodyPr/>
          <a:lstStyle/>
          <a:p>
            <a:fld id="{75D5DC74-B6C5-453A-BA10-86CCB3BEEC70}" type="slidenum">
              <a:rPr lang="nl-NL" smtClean="0"/>
              <a:t>8</a:t>
            </a:fld>
            <a:endParaRPr lang="nl-NL"/>
          </a:p>
        </p:txBody>
      </p:sp>
    </p:spTree>
    <p:extLst>
      <p:ext uri="{BB962C8B-B14F-4D97-AF65-F5344CB8AC3E}">
        <p14:creationId xmlns:p14="http://schemas.microsoft.com/office/powerpoint/2010/main" val="365709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3-2-2020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3-2-2020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3-2-2020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3-2-2020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3-2-2020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3-2-2020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3-2-2020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p:txBody>
          <a:bodyPr/>
          <a:lstStyle/>
          <a:p>
            <a:r>
              <a:rPr lang="nl-NL" dirty="0"/>
              <a:t>Plaatkoppeling van een tractor</a:t>
            </a:r>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pPr marL="0" indent="0">
              <a:buNone/>
            </a:pPr>
            <a:endParaRPr lang="nl-NL" sz="3200" dirty="0"/>
          </a:p>
        </p:txBody>
      </p:sp>
    </p:spTree>
    <p:extLst>
      <p:ext uri="{BB962C8B-B14F-4D97-AF65-F5344CB8AC3E}">
        <p14:creationId xmlns:p14="http://schemas.microsoft.com/office/powerpoint/2010/main" val="2686720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2560160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0" indent="0">
              <a:buNone/>
            </a:pPr>
            <a:endParaRPr lang="nl-NL" dirty="0"/>
          </a:p>
        </p:txBody>
      </p:sp>
    </p:spTree>
    <p:extLst>
      <p:ext uri="{BB962C8B-B14F-4D97-AF65-F5344CB8AC3E}">
        <p14:creationId xmlns:p14="http://schemas.microsoft.com/office/powerpoint/2010/main" val="2774271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pPr marL="0" indent="0">
              <a:buNone/>
            </a:pPr>
            <a:endParaRPr lang="nl-NL" sz="3200" dirty="0"/>
          </a:p>
        </p:txBody>
      </p:sp>
    </p:spTree>
    <p:extLst>
      <p:ext uri="{BB962C8B-B14F-4D97-AF65-F5344CB8AC3E}">
        <p14:creationId xmlns:p14="http://schemas.microsoft.com/office/powerpoint/2010/main" val="3123544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endParaRPr lang="nl-NL" dirty="0"/>
          </a:p>
        </p:txBody>
      </p:sp>
      <p:sp>
        <p:nvSpPr>
          <p:cNvPr id="3" name="Tijdelijke aanduiding voor inhoud 2"/>
          <p:cNvSpPr>
            <a:spLocks noGrp="1"/>
          </p:cNvSpPr>
          <p:nvPr>
            <p:ph idx="1"/>
          </p:nvPr>
        </p:nvSpPr>
        <p:spPr>
          <a:xfrm>
            <a:off x="1259632" y="1052736"/>
            <a:ext cx="6635080" cy="3456384"/>
          </a:xfrm>
        </p:spPr>
        <p:txBody>
          <a:bodyPr>
            <a:noAutofit/>
          </a:bodyPr>
          <a:lstStyle/>
          <a:p>
            <a:endParaRPr lang="nl-NL" sz="3200" dirty="0"/>
          </a:p>
        </p:txBody>
      </p:sp>
    </p:spTree>
    <p:extLst>
      <p:ext uri="{BB962C8B-B14F-4D97-AF65-F5344CB8AC3E}">
        <p14:creationId xmlns:p14="http://schemas.microsoft.com/office/powerpoint/2010/main" val="60027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endParaRPr lang="nl-NL" dirty="0"/>
          </a:p>
        </p:txBody>
      </p:sp>
      <p:sp>
        <p:nvSpPr>
          <p:cNvPr id="2" name="Tijdelijke aanduiding voor inhoud 1"/>
          <p:cNvSpPr>
            <a:spLocks noGrp="1"/>
          </p:cNvSpPr>
          <p:nvPr>
            <p:ph idx="1"/>
          </p:nvPr>
        </p:nvSpPr>
        <p:spPr/>
        <p:txBody>
          <a:bodyPr/>
          <a:lstStyle/>
          <a:p>
            <a:endParaRPr lang="nl-NL"/>
          </a:p>
        </p:txBody>
      </p:sp>
    </p:spTree>
    <p:extLst>
      <p:ext uri="{BB962C8B-B14F-4D97-AF65-F5344CB8AC3E}">
        <p14:creationId xmlns:p14="http://schemas.microsoft.com/office/powerpoint/2010/main" val="3483634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a:p>
        </p:txBody>
      </p:sp>
    </p:spTree>
    <p:extLst>
      <p:ext uri="{BB962C8B-B14F-4D97-AF65-F5344CB8AC3E}">
        <p14:creationId xmlns:p14="http://schemas.microsoft.com/office/powerpoint/2010/main" val="1518013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nl-NL" dirty="0"/>
            </a:br>
            <a:r>
              <a:rPr lang="nl-NL" dirty="0"/>
              <a:t>	</a:t>
            </a:r>
          </a:p>
        </p:txBody>
      </p:sp>
      <p:sp>
        <p:nvSpPr>
          <p:cNvPr id="3" name="Tijdelijke aanduiding voor inhoud 2"/>
          <p:cNvSpPr>
            <a:spLocks noGrp="1"/>
          </p:cNvSpPr>
          <p:nvPr>
            <p:ph idx="1"/>
          </p:nvPr>
        </p:nvSpPr>
        <p:spPr/>
        <p:txBody>
          <a:bodyPr>
            <a:normAutofit/>
          </a:bodyPr>
          <a:lstStyle/>
          <a:p>
            <a:pPr marL="0" indent="0">
              <a:buNone/>
            </a:pPr>
            <a:br>
              <a:rPr lang="nl-NL" dirty="0"/>
            </a:br>
            <a:endParaRPr lang="nl-NL" dirty="0"/>
          </a:p>
          <a:p>
            <a:pPr lvl="1"/>
            <a:endParaRPr lang="nl-NL" dirty="0"/>
          </a:p>
        </p:txBody>
      </p:sp>
    </p:spTree>
    <p:extLst>
      <p:ext uri="{BB962C8B-B14F-4D97-AF65-F5344CB8AC3E}">
        <p14:creationId xmlns:p14="http://schemas.microsoft.com/office/powerpoint/2010/main" val="2570830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een koppeling ?</a:t>
            </a:r>
          </a:p>
        </p:txBody>
      </p:sp>
      <p:sp>
        <p:nvSpPr>
          <p:cNvPr id="3" name="Tijdelijke aanduiding voor inhoud 2"/>
          <p:cNvSpPr>
            <a:spLocks noGrp="1"/>
          </p:cNvSpPr>
          <p:nvPr>
            <p:ph idx="1"/>
          </p:nvPr>
        </p:nvSpPr>
        <p:spPr/>
        <p:txBody>
          <a:bodyPr/>
          <a:lstStyle/>
          <a:p>
            <a:pPr marL="0" indent="0">
              <a:buNone/>
            </a:pPr>
            <a:endParaRPr lang="nl-NL" dirty="0"/>
          </a:p>
          <a:p>
            <a:r>
              <a:rPr lang="nl-NL" dirty="0"/>
              <a:t>Om stil te staan met draaiende motor en ingeschakelde versnelling</a:t>
            </a:r>
          </a:p>
          <a:p>
            <a:r>
              <a:rPr lang="nl-NL" dirty="0"/>
              <a:t>Om vanuit stilstand geleidelijk weg te kunnen rijden</a:t>
            </a:r>
          </a:p>
          <a:p>
            <a:r>
              <a:rPr lang="nl-NL" dirty="0"/>
              <a:t>Om de verbinding tussen motor en versnellingsbak te onderbreken tijdens het schakelen</a:t>
            </a:r>
          </a:p>
        </p:txBody>
      </p:sp>
    </p:spTree>
    <p:extLst>
      <p:ext uri="{BB962C8B-B14F-4D97-AF65-F5344CB8AC3E}">
        <p14:creationId xmlns:p14="http://schemas.microsoft.com/office/powerpoint/2010/main" val="2331212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Verschillende soorten plaatkoppelingen</a:t>
            </a:r>
          </a:p>
        </p:txBody>
      </p:sp>
      <p:sp>
        <p:nvSpPr>
          <p:cNvPr id="3" name="Tijdelijke aanduiding voor inhoud 2"/>
          <p:cNvSpPr>
            <a:spLocks noGrp="1"/>
          </p:cNvSpPr>
          <p:nvPr>
            <p:ph idx="1"/>
          </p:nvPr>
        </p:nvSpPr>
        <p:spPr>
          <a:xfrm>
            <a:off x="2051720" y="1916832"/>
            <a:ext cx="6635080" cy="4209331"/>
          </a:xfrm>
        </p:spPr>
        <p:txBody>
          <a:bodyPr/>
          <a:lstStyle/>
          <a:p>
            <a:r>
              <a:rPr lang="nl-NL" dirty="0"/>
              <a:t>Enkelvoudige droge plaatkoppelingen</a:t>
            </a:r>
          </a:p>
          <a:p>
            <a:endParaRPr lang="nl-NL" dirty="0"/>
          </a:p>
          <a:p>
            <a:r>
              <a:rPr lang="nl-NL" dirty="0"/>
              <a:t>Meervoudige droge plaatkoppelingen</a:t>
            </a:r>
          </a:p>
          <a:p>
            <a:endParaRPr lang="nl-NL" dirty="0"/>
          </a:p>
          <a:p>
            <a:r>
              <a:rPr lang="nl-NL" dirty="0"/>
              <a:t>Natte plaatkoppelingen </a:t>
            </a:r>
          </a:p>
        </p:txBody>
      </p:sp>
    </p:spTree>
    <p:extLst>
      <p:ext uri="{BB962C8B-B14F-4D97-AF65-F5344CB8AC3E}">
        <p14:creationId xmlns:p14="http://schemas.microsoft.com/office/powerpoint/2010/main" val="10419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Enkelvoudige droge plaatkoppeling</a:t>
            </a:r>
          </a:p>
        </p:txBody>
      </p:sp>
      <p:pic>
        <p:nvPicPr>
          <p:cNvPr id="4" name="Tijdelijke aanduiding voor inhoud 3">
            <a:extLst>
              <a:ext uri="{FF2B5EF4-FFF2-40B4-BE49-F238E27FC236}">
                <a16:creationId xmlns:a16="http://schemas.microsoft.com/office/drawing/2014/main" id="{4AEC000F-7B58-49E8-9BE3-BC7432419D85}"/>
              </a:ext>
            </a:extLst>
          </p:cNvPr>
          <p:cNvPicPr>
            <a:picLocks noGrp="1" noChangeAspect="1"/>
          </p:cNvPicPr>
          <p:nvPr>
            <p:ph idx="1"/>
          </p:nvPr>
        </p:nvPicPr>
        <p:blipFill>
          <a:blip r:embed="rId3"/>
          <a:stretch>
            <a:fillRect/>
          </a:stretch>
        </p:blipFill>
        <p:spPr>
          <a:xfrm>
            <a:off x="1425362" y="1591403"/>
            <a:ext cx="7199774" cy="3241741"/>
          </a:xfrm>
          <a:prstGeom prst="rect">
            <a:avLst/>
          </a:prstGeom>
        </p:spPr>
      </p:pic>
    </p:spTree>
    <p:extLst>
      <p:ext uri="{BB962C8B-B14F-4D97-AF65-F5344CB8AC3E}">
        <p14:creationId xmlns:p14="http://schemas.microsoft.com/office/powerpoint/2010/main" val="3874870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Werking van de koppeling</a:t>
            </a:r>
          </a:p>
        </p:txBody>
      </p:sp>
      <p:pic>
        <p:nvPicPr>
          <p:cNvPr id="4" name="Tijdelijke aanduiding voor inhoud 3">
            <a:extLst>
              <a:ext uri="{FF2B5EF4-FFF2-40B4-BE49-F238E27FC236}">
                <a16:creationId xmlns:a16="http://schemas.microsoft.com/office/drawing/2014/main" id="{73859772-2AA5-43DF-9EA0-E53BCCCF5FDF}"/>
              </a:ext>
            </a:extLst>
          </p:cNvPr>
          <p:cNvPicPr>
            <a:picLocks noGrp="1" noChangeAspect="1"/>
          </p:cNvPicPr>
          <p:nvPr>
            <p:ph idx="1"/>
          </p:nvPr>
        </p:nvPicPr>
        <p:blipFill>
          <a:blip r:embed="rId2"/>
          <a:stretch>
            <a:fillRect/>
          </a:stretch>
        </p:blipFill>
        <p:spPr>
          <a:xfrm>
            <a:off x="2185309" y="1628381"/>
            <a:ext cx="6203115" cy="4176883"/>
          </a:xfrm>
          <a:prstGeom prst="rect">
            <a:avLst/>
          </a:prstGeom>
        </p:spPr>
      </p:pic>
    </p:spTree>
    <p:extLst>
      <p:ext uri="{BB962C8B-B14F-4D97-AF65-F5344CB8AC3E}">
        <p14:creationId xmlns:p14="http://schemas.microsoft.com/office/powerpoint/2010/main" val="275407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werkt dat ?</a:t>
            </a:r>
          </a:p>
        </p:txBody>
      </p:sp>
      <p:pic>
        <p:nvPicPr>
          <p:cNvPr id="3" name="Tijdelijke aanduiding voor inhoud 2">
            <a:extLst>
              <a:ext uri="{FF2B5EF4-FFF2-40B4-BE49-F238E27FC236}">
                <a16:creationId xmlns:a16="http://schemas.microsoft.com/office/drawing/2014/main" id="{C41F9F97-155D-4B76-A1E8-FBA2537218B3}"/>
              </a:ext>
            </a:extLst>
          </p:cNvPr>
          <p:cNvPicPr>
            <a:picLocks noGrp="1" noChangeAspect="1"/>
          </p:cNvPicPr>
          <p:nvPr>
            <p:ph idx="1"/>
          </p:nvPr>
        </p:nvPicPr>
        <p:blipFill>
          <a:blip r:embed="rId2"/>
          <a:stretch>
            <a:fillRect/>
          </a:stretch>
        </p:blipFill>
        <p:spPr>
          <a:xfrm>
            <a:off x="1351082" y="1412777"/>
            <a:ext cx="7208718" cy="4034730"/>
          </a:xfrm>
          <a:prstGeom prst="rect">
            <a:avLst/>
          </a:prstGeom>
        </p:spPr>
      </p:pic>
    </p:spTree>
    <p:extLst>
      <p:ext uri="{BB962C8B-B14F-4D97-AF65-F5344CB8AC3E}">
        <p14:creationId xmlns:p14="http://schemas.microsoft.com/office/powerpoint/2010/main" val="3333977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Meervoudige plaatkoppeling</a:t>
            </a:r>
          </a:p>
        </p:txBody>
      </p:sp>
      <p:pic>
        <p:nvPicPr>
          <p:cNvPr id="3" name="Tijdelijke aanduiding voor inhoud 2">
            <a:extLst>
              <a:ext uri="{FF2B5EF4-FFF2-40B4-BE49-F238E27FC236}">
                <a16:creationId xmlns:a16="http://schemas.microsoft.com/office/drawing/2014/main" id="{72FFAB72-407F-4A75-B53D-A5CE334393D2}"/>
              </a:ext>
            </a:extLst>
          </p:cNvPr>
          <p:cNvPicPr>
            <a:picLocks noGrp="1" noChangeAspect="1"/>
          </p:cNvPicPr>
          <p:nvPr>
            <p:ph idx="1"/>
          </p:nvPr>
        </p:nvPicPr>
        <p:blipFill>
          <a:blip r:embed="rId2"/>
          <a:stretch>
            <a:fillRect/>
          </a:stretch>
        </p:blipFill>
        <p:spPr>
          <a:xfrm>
            <a:off x="1835696" y="1700808"/>
            <a:ext cx="5968466" cy="3029943"/>
          </a:xfrm>
          <a:prstGeom prst="rect">
            <a:avLst/>
          </a:prstGeom>
        </p:spPr>
      </p:pic>
    </p:spTree>
    <p:extLst>
      <p:ext uri="{BB962C8B-B14F-4D97-AF65-F5344CB8AC3E}">
        <p14:creationId xmlns:p14="http://schemas.microsoft.com/office/powerpoint/2010/main" val="104376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pPr marL="457200" lvl="1" indent="0">
              <a:buNone/>
            </a:pPr>
            <a:endParaRPr lang="nl-NL" dirty="0"/>
          </a:p>
        </p:txBody>
      </p:sp>
    </p:spTree>
    <p:extLst>
      <p:ext uri="{BB962C8B-B14F-4D97-AF65-F5344CB8AC3E}">
        <p14:creationId xmlns:p14="http://schemas.microsoft.com/office/powerpoint/2010/main" val="2994487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336424032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2583</TotalTime>
  <Words>450</Words>
  <Application>Microsoft Office PowerPoint</Application>
  <PresentationFormat>Diavoorstelling (4:3)</PresentationFormat>
  <Paragraphs>44</Paragraphs>
  <Slides>17</Slides>
  <Notes>3</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17</vt:i4>
      </vt:variant>
    </vt:vector>
  </HeadingPairs>
  <TitlesOfParts>
    <vt:vector size="20" baseType="lpstr">
      <vt:lpstr>Arial</vt:lpstr>
      <vt:lpstr>Calibri</vt:lpstr>
      <vt:lpstr>Kantoorthema</vt:lpstr>
      <vt:lpstr>Plaatkoppeling van een tractor</vt:lpstr>
      <vt:lpstr>Waarom een koppeling ?</vt:lpstr>
      <vt:lpstr>Verschillende soorten plaatkoppelingen</vt:lpstr>
      <vt:lpstr>Enkelvoudige droge plaatkoppeling</vt:lpstr>
      <vt:lpstr>Werking van de koppeling</vt:lpstr>
      <vt:lpstr>Hoe werkt dat ?</vt:lpstr>
      <vt:lpstr>Meervoudige plaatkoppeling</vt:lpstr>
      <vt:lpstr>PowerPoint-presentatie</vt:lpstr>
      <vt:lpstr>PowerPoint-presentatie</vt:lpstr>
      <vt:lpstr> </vt:lpstr>
      <vt:lpstr> </vt:lpstr>
      <vt:lpstr>PowerPoint-presentatie</vt:lpstr>
      <vt:lpstr> </vt:lpstr>
      <vt:lpstr> </vt:lpstr>
      <vt:lpstr>PowerPoint-presentatie</vt:lpstr>
      <vt:lpstr>PowerPoint-presentatie</vt:lpstr>
      <vt:lpstr>  </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155</cp:revision>
  <cp:lastPrinted>2015-09-16T11:22:19Z</cp:lastPrinted>
  <dcterms:created xsi:type="dcterms:W3CDTF">2013-11-15T15:05:42Z</dcterms:created>
  <dcterms:modified xsi:type="dcterms:W3CDTF">2020-02-03T08:54:38Z</dcterms:modified>
</cp:coreProperties>
</file>